
<file path=[Content_Types].xml><?xml version="1.0" encoding="utf-8"?>
<Types xmlns="http://schemas.openxmlformats.org/package/2006/content-types">
  <Default Extension="fntdata" ContentType="application/x-fontdata"/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slideMasters/slideMaster3.xml" ContentType="application/vnd.openxmlformats-officedocument.presentationml.slideMaster+xml"/>
  <Override PartName="/ppt/slides/slide3.xml" ContentType="application/vnd.openxmlformats-officedocument.presentationml.slide+xml"/>
  <Override PartName="/ppt/slideMasters/slideMaster4.xml" ContentType="application/vnd.openxmlformats-officedocument.presentationml.slideMaster+xml"/>
  <Override PartName="/ppt/slides/slide4.xml" ContentType="application/vnd.openxmlformats-officedocument.presentationml.slide+xml"/>
  <Override PartName="/ppt/slideMasters/slideMaster5.xml" ContentType="application/vnd.openxmlformats-officedocument.presentationml.slideMaster+xml"/>
  <Override PartName="/ppt/slides/slide5.xml" ContentType="application/vnd.openxmlformats-officedocument.presentationml.slide+xml"/>
  <Override PartName="/ppt/slideMasters/slideMaster6.xml" ContentType="application/vnd.openxmlformats-officedocument.presentationml.slideMaster+xml"/>
  <Override PartName="/ppt/slides/slide6.xml" ContentType="application/vnd.openxmlformats-officedocument.presentationml.slide+xml"/>
  <Override PartName="/ppt/slideMasters/slideMaster7.xml" ContentType="application/vnd.openxmlformats-officedocument.presentationml.slideMaster+xml"/>
  <Override PartName="/ppt/slides/slide7.xml" ContentType="application/vnd.openxmlformats-officedocument.presentationml.slide+xml"/>
  <Override PartName="/ppt/slideMasters/slideMaster8.xml" ContentType="application/vnd.openxmlformats-officedocument.presentationml.slideMaster+xml"/>
  <Override PartName="/ppt/slides/slide8.xml" ContentType="application/vnd.openxmlformats-officedocument.presentationml.slide+xml"/>
  <Override PartName="/ppt/slideMasters/slideMaster9.xml" ContentType="application/vnd.openxmlformats-officedocument.presentationml.slideMaster+xml"/>
  <Override PartName="/ppt/slides/slide9.xml" ContentType="application/vnd.openxmlformats-officedocument.presentationml.slide+xml"/>
  <Override PartName="/ppt/slideMasters/slideMaster10.xml" ContentType="application/vnd.openxmlformats-officedocument.presentationml.slideMaster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notesMasterIdLst>
    <p:notesMasterId r:id="rId12"/>
  </p:notesMasterIdLst>
  <p:sldSz cx="14630400" cy="8229600"/>
  <p:notesSz cx="8229600" cy="14630400"/>
  <p:embeddedFontLst>
    <p:embeddedFont>
      <p:font typeface="Gelasio"/>
      <p:regular r:id="rId17"/>
    </p:embeddedFont>
    <p:embeddedFont>
      <p:font typeface="Gelasio"/>
      <p:regular r:id="rId18"/>
    </p:embeddedFont>
    <p:embeddedFont>
      <p:font typeface="Gelasio"/>
      <p:regular r:id="rId19"/>
    </p:embeddedFont>
    <p:embeddedFont>
      <p:font typeface="Gelasio"/>
      <p:regular r:id="rId20"/>
    </p:embeddedFont>
    <p:embeddedFont>
      <p:font typeface="Gelasio"/>
      <p:regular r:id="rId21"/>
    </p:embeddedFont>
    <p:embeddedFont>
      <p:font typeface="Gelasio"/>
      <p:regular r:id="rId22"/>
    </p:embeddedFont>
    <p:embeddedFont>
      <p:font typeface="Gelasio"/>
      <p:regular r:id="rId23"/>
    </p:embeddedFont>
    <p:embeddedFont>
      <p:font typeface="Gelasio"/>
      <p:regular r:id="rId24"/>
    </p:embeddedFont>
  </p:embeddedFon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notesMaster" Target="notesMasters/notesMaster1.xml"/><Relationship Id="rId13" Type="http://schemas.openxmlformats.org/officeDocument/2006/relationships/presProps" Target="presProps.xml"/><Relationship Id="rId14" Type="http://schemas.openxmlformats.org/officeDocument/2006/relationships/viewProps" Target="viewProps.xml"/><Relationship Id="rId15" Type="http://schemas.openxmlformats.org/officeDocument/2006/relationships/theme" Target="theme/theme1.xml"/><Relationship Id="rId16" Type="http://schemas.openxmlformats.org/officeDocument/2006/relationships/tableStyles" Target="tableStyles.xml"/><Relationship Id="rId17" Type="http://schemas.openxmlformats.org/officeDocument/2006/relationships/font" Target="fonts/font1.fntdata"/><Relationship Id="rId18" Type="http://schemas.openxmlformats.org/officeDocument/2006/relationships/font" Target="fonts/font2.fntdata"/><Relationship Id="rId19" Type="http://schemas.openxmlformats.org/officeDocument/2006/relationships/font" Target="fonts/font3.fntdata"/><Relationship Id="rId20" Type="http://schemas.openxmlformats.org/officeDocument/2006/relationships/font" Target="fonts/font4.fntdata"/><Relationship Id="rId21" Type="http://schemas.openxmlformats.org/officeDocument/2006/relationships/font" Target="fonts/font5.fntdata"/><Relationship Id="rId22" Type="http://schemas.openxmlformats.org/officeDocument/2006/relationships/font" Target="fonts/font6.fntdata"/><Relationship Id="rId23" Type="http://schemas.openxmlformats.org/officeDocument/2006/relationships/font" Target="fonts/font7.fntdata"/><Relationship Id="rId24" Type="http://schemas.openxmlformats.org/officeDocument/2006/relationships/font" Target="fonts/font8.fntdata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10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0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_rels/notesSlide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.xml"/>
		</Relationships>
</file>

<file path=ppt/notesSlides/_rels/notesSlide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4.xml"/>
		</Relationships>
</file>

<file path=ppt/notesSlides/_rels/notesSlide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5.xml"/>
		</Relationships>
</file>

<file path=ppt/notesSlides/_rels/notesSlide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6.xml"/>
		</Relationships>
</file>

<file path=ppt/notesSlides/_rels/notesSlide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7.xml"/>
		</Relationships>
</file>

<file path=ppt/notesSlides/_rels/notesSlide8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8.xml"/>
		</Relationships>
</file>

<file path=ppt/notesSlides/_rels/notesSlide9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9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image" Target="../media/image-1010-1.png"/><Relationship Id="rId3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image" Target="../media/image-1011-1.png"/><Relationship Id="rId3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image" Target="../media/image-1002-1.png"/><Relationship Id="rId3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image" Target="../media/image-1003-1.png"/><Relationship Id="rId3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image" Target="../media/image-1004-1.png"/><Relationship Id="rId3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image" Target="../media/image-1005-1.png"/><Relationship Id="rId3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image" Target="../media/image-1006-1.png"/><Relationship Id="rId3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image" Target="../media/image-1007-1.png"/><Relationship Id="rId3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image" Target="../media/image-1008-1.png"/><Relationship Id="rId3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image" Target="../media/image-1009-1.png"/><Relationship Id="rId3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9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302D2C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464342"/>
          </a:solidFill>
          <a:ln/>
        </p:spPr>
      </p:sp>
      <p:pic>
        <p:nvPicPr>
          <p:cNvPr id="4" name="Image 0" descr="preencoded.png">
            <a:hlinkClick r:id="rId2" tooltip=""/>
      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0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302D2C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464342"/>
          </a:solidFill>
          <a:ln/>
        </p:spPr>
      </p:sp>
      <p:pic>
        <p:nvPicPr>
          <p:cNvPr id="4" name="Image 0" descr="preencoded.png">
            <a:hlinkClick r:id="rId2" tooltip=""/>
      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302D2C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464342"/>
          </a:solidFill>
          <a:ln/>
        </p:spPr>
      </p:sp>
      <p:pic>
        <p:nvPicPr>
          <p:cNvPr id="4" name="Image 0" descr="preencoded.png">
            <a:hlinkClick r:id="rId2" tooltip=""/>
      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2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302D2C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464342"/>
          </a:solidFill>
          <a:ln/>
        </p:spPr>
      </p:sp>
      <p:pic>
        <p:nvPicPr>
          <p:cNvPr id="4" name="Image 0" descr="preencoded.png">
            <a:hlinkClick r:id="rId2" tooltip=""/>
      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3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302D2C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464342"/>
          </a:solidFill>
          <a:ln/>
        </p:spPr>
      </p:sp>
      <p:pic>
        <p:nvPicPr>
          <p:cNvPr id="4" name="Image 0" descr="preencoded.png">
            <a:hlinkClick r:id="rId2" tooltip=""/>
      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4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302D2C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464342"/>
          </a:solidFill>
          <a:ln/>
        </p:spPr>
      </p:sp>
      <p:pic>
        <p:nvPicPr>
          <p:cNvPr id="4" name="Image 0" descr="preencoded.png">
            <a:hlinkClick r:id="rId2" tooltip=""/>
      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5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302D2C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464342"/>
          </a:solidFill>
          <a:ln/>
        </p:spPr>
      </p:sp>
      <p:pic>
        <p:nvPicPr>
          <p:cNvPr id="4" name="Image 0" descr="preencoded.png">
            <a:hlinkClick r:id="rId2" tooltip=""/>
      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6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302D2C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464342"/>
          </a:solidFill>
          <a:ln/>
        </p:spPr>
      </p:sp>
      <p:pic>
        <p:nvPicPr>
          <p:cNvPr id="4" name="Image 0" descr="preencoded.png">
            <a:hlinkClick r:id="rId2" tooltip=""/>
      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7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302D2C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464342"/>
          </a:solidFill>
          <a:ln/>
        </p:spPr>
      </p:sp>
      <p:pic>
        <p:nvPicPr>
          <p:cNvPr id="4" name="Image 0" descr="preencoded.png">
            <a:hlinkClick r:id="rId2" tooltip=""/>
      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8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302D2C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464342"/>
          </a:solidFill>
          <a:ln/>
        </p:spPr>
      </p:sp>
      <p:pic>
        <p:nvPicPr>
          <p:cNvPr id="4" name="Image 0" descr="preencoded.png">
            <a:hlinkClick r:id="rId2" tooltip=""/>
      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-1.png"/><Relationship Id="rId2" Type="http://schemas.openxmlformats.org/officeDocument/2006/relationships/slideLayout" Target="../slideLayouts/slideLayout2.xml"/><Relationship Id="rId3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0-1.png"/><Relationship Id="rId2" Type="http://schemas.openxmlformats.org/officeDocument/2006/relationships/image" Target="../media/image-10-2.svg"/><Relationship Id="rId3" Type="http://schemas.openxmlformats.org/officeDocument/2006/relationships/image" Target="../media/image-10-3.png"/><Relationship Id="rId4" Type="http://schemas.openxmlformats.org/officeDocument/2006/relationships/image" Target="../media/image-10-4.svg"/><Relationship Id="rId5" Type="http://schemas.openxmlformats.org/officeDocument/2006/relationships/image" Target="../media/image-10-5.png"/><Relationship Id="rId6" Type="http://schemas.openxmlformats.org/officeDocument/2006/relationships/image" Target="../media/image-10-6.svg"/><Relationship Id="rId7" Type="http://schemas.openxmlformats.org/officeDocument/2006/relationships/image" Target="../media/image-10-7.png"/><Relationship Id="rId8" Type="http://schemas.openxmlformats.org/officeDocument/2006/relationships/image" Target="../media/image-10-8.svg"/><Relationship Id="rId9" Type="http://schemas.openxmlformats.org/officeDocument/2006/relationships/slideLayout" Target="../slideLayouts/slideLayout11.xml"/><Relationship Id="rId10" Type="http://schemas.openxmlformats.org/officeDocument/2006/relationships/notesSlide" Target="../notesSlides/notesSlide10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-2-1.png"/><Relationship Id="rId2" Type="http://schemas.openxmlformats.org/officeDocument/2006/relationships/image" Target="../media/image-2-2.svg"/><Relationship Id="rId3" Type="http://schemas.openxmlformats.org/officeDocument/2006/relationships/image" Target="../media/image-2-3.png"/><Relationship Id="rId4" Type="http://schemas.openxmlformats.org/officeDocument/2006/relationships/image" Target="../media/image-2-4.svg"/><Relationship Id="rId5" Type="http://schemas.openxmlformats.org/officeDocument/2006/relationships/image" Target="../media/image-2-5.png"/><Relationship Id="rId6" Type="http://schemas.openxmlformats.org/officeDocument/2006/relationships/image" Target="../media/image-2-6.svg"/><Relationship Id="rId7" Type="http://schemas.openxmlformats.org/officeDocument/2006/relationships/image" Target="../media/image-2-7.png"/><Relationship Id="rId8" Type="http://schemas.openxmlformats.org/officeDocument/2006/relationships/image" Target="../media/image-2-8.svg"/><Relationship Id="rId9" Type="http://schemas.openxmlformats.org/officeDocument/2006/relationships/image" Target="../media/image-2-9.png"/><Relationship Id="rId10" Type="http://schemas.openxmlformats.org/officeDocument/2006/relationships/image" Target="../media/image-2-10.svg"/><Relationship Id="rId11" Type="http://schemas.openxmlformats.org/officeDocument/2006/relationships/slideLayout" Target="../slideLayouts/slideLayout3.xml"/><Relationship Id="rId1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-3-1.png"/><Relationship Id="rId2" Type="http://schemas.openxmlformats.org/officeDocument/2006/relationships/slideLayout" Target="../slideLayouts/slideLayout4.xml"/><Relationship Id="rId3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-4-1.png"/><Relationship Id="rId2" Type="http://schemas.openxmlformats.org/officeDocument/2006/relationships/slideLayout" Target="../slideLayouts/slideLayout5.xml"/><Relationship Id="rId3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image" Target="../media/image-5-1.png"/><Relationship Id="rId2" Type="http://schemas.openxmlformats.org/officeDocument/2006/relationships/image" Target="../media/image-5-2.svg"/><Relationship Id="rId3" Type="http://schemas.openxmlformats.org/officeDocument/2006/relationships/slideLayout" Target="../slideLayouts/slideLayout6.xml"/><Relationship Id="rId4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image" Target="../media/image-6-1.png"/><Relationship Id="rId2" Type="http://schemas.openxmlformats.org/officeDocument/2006/relationships/slideLayout" Target="../slideLayouts/slideLayout7.xml"/><Relationship Id="rId3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image" Target="../media/image-7-1.png"/><Relationship Id="rId2" Type="http://schemas.openxmlformats.org/officeDocument/2006/relationships/image" Target="../media/image-7-2.png"/><Relationship Id="rId3" Type="http://schemas.openxmlformats.org/officeDocument/2006/relationships/image" Target="../media/image-7-3.png"/><Relationship Id="rId4" Type="http://schemas.openxmlformats.org/officeDocument/2006/relationships/slideLayout" Target="../slideLayouts/slideLayout8.xml"/><Relationship Id="rId5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image" Target="../media/image-9-1.png"/><Relationship Id="rId2" Type="http://schemas.openxmlformats.org/officeDocument/2006/relationships/image" Target="../media/image-9-2.png"/><Relationship Id="rId3" Type="http://schemas.openxmlformats.org/officeDocument/2006/relationships/image" Target="../media/image-9-3.svg"/><Relationship Id="rId4" Type="http://schemas.openxmlformats.org/officeDocument/2006/relationships/image" Target="../media/image-9-4.png"/><Relationship Id="rId5" Type="http://schemas.openxmlformats.org/officeDocument/2006/relationships/image" Target="../media/image-9-5.svg"/><Relationship Id="rId6" Type="http://schemas.openxmlformats.org/officeDocument/2006/relationships/image" Target="../media/image-9-6.png"/><Relationship Id="rId7" Type="http://schemas.openxmlformats.org/officeDocument/2006/relationships/image" Target="../media/image-9-7.svg"/><Relationship Id="rId8" Type="http://schemas.openxmlformats.org/officeDocument/2006/relationships/slideLayout" Target="../slideLayouts/slideLayout10.xml"/><Relationship Id="rId9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144000" y="0"/>
            <a:ext cx="548640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793790" y="3054429"/>
            <a:ext cx="7556421" cy="141755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5550"/>
              </a:lnSpc>
              <a:buNone/>
            </a:pPr>
            <a:r>
              <a:rPr lang="en-US" sz="4450" dirty="0">
                <a:solidFill>
                  <a:srgbClr val="D8B6A4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Negociación Salarial: De la Percepción a la Evidencia</a:t>
            </a:r>
            <a:endParaRPr lang="en-US" sz="4450" dirty="0"/>
          </a:p>
        </p:txBody>
      </p:sp>
      <p:sp>
        <p:nvSpPr>
          <p:cNvPr id="4" name="Text 1"/>
          <p:cNvSpPr/>
          <p:nvPr/>
        </p:nvSpPr>
        <p:spPr>
          <a:xfrm>
            <a:off x="793790" y="4812149"/>
            <a:ext cx="7556421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850"/>
              </a:lnSpc>
              <a:buNone/>
            </a:pPr>
            <a:r>
              <a:rPr lang="en-US" sz="1750" dirty="0">
                <a:solidFill>
                  <a:srgbClr val="C9C2C0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Cómo usar datos para construir un modelo de salario digno</a:t>
            </a:r>
            <a:endParaRPr lang="en-US" sz="175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793790" y="1846302"/>
            <a:ext cx="1744266" cy="426244"/>
          </a:xfrm>
          <a:prstGeom prst="roundRect">
            <a:avLst>
              <a:gd name="adj" fmla="val 6386"/>
            </a:avLst>
          </a:prstGeom>
          <a:solidFill>
            <a:srgbClr val="33221A"/>
          </a:solidFill>
          <a:ln/>
        </p:spPr>
      </p:sp>
      <p:pic>
        <p:nvPicPr>
          <p:cNvPr id="3" name="Image 0" descr="preencoded.png">    </p:cNvPr>
          <p:cNvPicPr>
            <a:picLocks noChangeAspect="1"/>
          </p:cNvPicPr>
          <p:nvPr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929878" y="1968698"/>
            <a:ext cx="181451" cy="181451"/>
          </a:xfrm>
          <a:prstGeom prst="rect">
            <a:avLst/>
          </a:prstGeom>
        </p:spPr>
      </p:pic>
      <p:sp>
        <p:nvSpPr>
          <p:cNvPr id="4" name="Text 1"/>
          <p:cNvSpPr/>
          <p:nvPr/>
        </p:nvSpPr>
        <p:spPr>
          <a:xfrm>
            <a:off x="1202055" y="1914287"/>
            <a:ext cx="1199912" cy="29027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250"/>
              </a:lnSpc>
              <a:buNone/>
            </a:pPr>
            <a:r>
              <a:rPr lang="en-US" sz="1400" dirty="0">
                <a:solidFill>
                  <a:srgbClr val="C9C2C0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CONCLUSIÓN</a:t>
            </a:r>
            <a:endParaRPr lang="en-US" sz="1400" dirty="0"/>
          </a:p>
        </p:txBody>
      </p:sp>
      <p:sp>
        <p:nvSpPr>
          <p:cNvPr id="5" name="Text 2"/>
          <p:cNvSpPr/>
          <p:nvPr/>
        </p:nvSpPr>
        <p:spPr>
          <a:xfrm>
            <a:off x="793790" y="2363272"/>
            <a:ext cx="5670590" cy="70877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5550"/>
              </a:lnSpc>
              <a:buNone/>
            </a:pPr>
            <a:r>
              <a:rPr lang="en-US" sz="4450" dirty="0">
                <a:solidFill>
                  <a:srgbClr val="D8B6A4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Recordá Siempre</a:t>
            </a:r>
            <a:endParaRPr lang="en-US" sz="4450" dirty="0"/>
          </a:p>
        </p:txBody>
      </p:sp>
      <p:sp>
        <p:nvSpPr>
          <p:cNvPr id="6" name="Shape 3"/>
          <p:cNvSpPr/>
          <p:nvPr/>
        </p:nvSpPr>
        <p:spPr>
          <a:xfrm>
            <a:off x="793790" y="3412212"/>
            <a:ext cx="4196358" cy="680442"/>
          </a:xfrm>
          <a:prstGeom prst="roundRect">
            <a:avLst>
              <a:gd name="adj" fmla="val 480029"/>
            </a:avLst>
          </a:prstGeom>
          <a:solidFill>
            <a:srgbClr val="373433"/>
          </a:solidFill>
          <a:ln/>
        </p:spPr>
      </p:sp>
      <p:pic>
        <p:nvPicPr>
          <p:cNvPr id="7" name="Image 1" descr="preencoded.png">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721888" y="3582233"/>
            <a:ext cx="340162" cy="340162"/>
          </a:xfrm>
          <a:prstGeom prst="rect">
            <a:avLst/>
          </a:prstGeom>
        </p:spPr>
      </p:pic>
      <p:sp>
        <p:nvSpPr>
          <p:cNvPr id="8" name="Text 4"/>
          <p:cNvSpPr/>
          <p:nvPr/>
        </p:nvSpPr>
        <p:spPr>
          <a:xfrm>
            <a:off x="1020604" y="4319468"/>
            <a:ext cx="3742730" cy="70866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2750"/>
              </a:lnSpc>
              <a:buNone/>
            </a:pPr>
            <a:r>
              <a:rPr lang="en-US" sz="2200" dirty="0">
                <a:solidFill>
                  <a:srgbClr val="C9C2C0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Los datos hablan más fuerte que las promesas</a:t>
            </a:r>
            <a:endParaRPr lang="en-US" sz="2200" dirty="0"/>
          </a:p>
        </p:txBody>
      </p:sp>
      <p:sp>
        <p:nvSpPr>
          <p:cNvPr id="9" name="Shape 5"/>
          <p:cNvSpPr/>
          <p:nvPr/>
        </p:nvSpPr>
        <p:spPr>
          <a:xfrm>
            <a:off x="5216962" y="3412212"/>
            <a:ext cx="4196358" cy="680442"/>
          </a:xfrm>
          <a:prstGeom prst="roundRect">
            <a:avLst>
              <a:gd name="adj" fmla="val 480029"/>
            </a:avLst>
          </a:prstGeom>
          <a:solidFill>
            <a:srgbClr val="373433"/>
          </a:solidFill>
          <a:ln/>
        </p:spPr>
      </p:sp>
      <p:pic>
        <p:nvPicPr>
          <p:cNvPr id="10" name="Image 2" descr="preencoded.png">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7145060" y="3582233"/>
            <a:ext cx="340162" cy="340162"/>
          </a:xfrm>
          <a:prstGeom prst="rect">
            <a:avLst/>
          </a:prstGeom>
        </p:spPr>
      </p:pic>
      <p:sp>
        <p:nvSpPr>
          <p:cNvPr id="11" name="Text 6"/>
          <p:cNvSpPr/>
          <p:nvPr/>
        </p:nvSpPr>
        <p:spPr>
          <a:xfrm>
            <a:off x="5443776" y="4319468"/>
            <a:ext cx="3742730" cy="70866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2750"/>
              </a:lnSpc>
              <a:buNone/>
            </a:pPr>
            <a:r>
              <a:rPr lang="en-US" sz="2200" dirty="0">
                <a:solidFill>
                  <a:srgbClr val="C9C2C0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La mediana es tu aliada contra salarios inflados</a:t>
            </a:r>
            <a:endParaRPr lang="en-US" sz="2200" dirty="0"/>
          </a:p>
        </p:txBody>
      </p:sp>
      <p:sp>
        <p:nvSpPr>
          <p:cNvPr id="12" name="Shape 7"/>
          <p:cNvSpPr/>
          <p:nvPr/>
        </p:nvSpPr>
        <p:spPr>
          <a:xfrm>
            <a:off x="9640133" y="3412212"/>
            <a:ext cx="4196358" cy="680442"/>
          </a:xfrm>
          <a:prstGeom prst="roundRect">
            <a:avLst>
              <a:gd name="adj" fmla="val 480029"/>
            </a:avLst>
          </a:prstGeom>
          <a:solidFill>
            <a:srgbClr val="373433"/>
          </a:solidFill>
          <a:ln/>
        </p:spPr>
      </p:sp>
      <p:pic>
        <p:nvPicPr>
          <p:cNvPr id="13" name="Image 3" descr="preencoded.png">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11568232" y="3582233"/>
            <a:ext cx="340162" cy="340162"/>
          </a:xfrm>
          <a:prstGeom prst="rect">
            <a:avLst/>
          </a:prstGeom>
        </p:spPr>
      </p:pic>
      <p:sp>
        <p:nvSpPr>
          <p:cNvPr id="14" name="Text 8"/>
          <p:cNvSpPr/>
          <p:nvPr/>
        </p:nvSpPr>
        <p:spPr>
          <a:xfrm>
            <a:off x="9866948" y="4319468"/>
            <a:ext cx="3742730" cy="70866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2750"/>
              </a:lnSpc>
              <a:buNone/>
            </a:pPr>
            <a:r>
              <a:rPr lang="en-US" sz="2200" dirty="0">
                <a:solidFill>
                  <a:srgbClr val="C9C2C0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Negociá con evidencia, no con esperanzas</a:t>
            </a:r>
            <a:endParaRPr lang="en-US" sz="2200" dirty="0"/>
          </a:p>
        </p:txBody>
      </p:sp>
      <p:sp>
        <p:nvSpPr>
          <p:cNvPr id="15" name="Text 9"/>
          <p:cNvSpPr/>
          <p:nvPr/>
        </p:nvSpPr>
        <p:spPr>
          <a:xfrm>
            <a:off x="1133951" y="5765244"/>
            <a:ext cx="12702659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850"/>
              </a:lnSpc>
              <a:buNone/>
            </a:pPr>
            <a:r>
              <a:rPr lang="en-US" sz="1750" b="1" dirty="0">
                <a:solidFill>
                  <a:srgbClr val="C9C2C0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La negociación basada en evidencia transforma la conversación de poder a razón</a:t>
            </a:r>
            <a:endParaRPr lang="en-US" sz="1750" dirty="0"/>
          </a:p>
        </p:txBody>
      </p:sp>
      <p:sp>
        <p:nvSpPr>
          <p:cNvPr id="16" name="Shape 10"/>
          <p:cNvSpPr/>
          <p:nvPr/>
        </p:nvSpPr>
        <p:spPr>
          <a:xfrm>
            <a:off x="793790" y="5510093"/>
            <a:ext cx="30480" cy="873204"/>
          </a:xfrm>
          <a:prstGeom prst="rect">
            <a:avLst/>
          </a:prstGeom>
          <a:solidFill>
            <a:srgbClr val="C49F8C"/>
          </a:solidFill>
          <a:ln/>
        </p:spPr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793790" y="1004173"/>
            <a:ext cx="1550551" cy="426244"/>
          </a:xfrm>
          <a:prstGeom prst="roundRect">
            <a:avLst>
              <a:gd name="adj" fmla="val 6386"/>
            </a:avLst>
          </a:prstGeom>
          <a:solidFill>
            <a:srgbClr val="33221A"/>
          </a:solidFill>
          <a:ln/>
        </p:spPr>
      </p:sp>
      <p:pic>
        <p:nvPicPr>
          <p:cNvPr id="3" name="Image 0" descr="preencoded.png">    </p:cNvPr>
          <p:cNvPicPr>
            <a:picLocks noChangeAspect="1"/>
          </p:cNvPicPr>
          <p:nvPr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929878" y="1126569"/>
            <a:ext cx="181451" cy="181451"/>
          </a:xfrm>
          <a:prstGeom prst="rect">
            <a:avLst/>
          </a:prstGeom>
        </p:spPr>
      </p:pic>
      <p:sp>
        <p:nvSpPr>
          <p:cNvPr id="4" name="Text 1"/>
          <p:cNvSpPr/>
          <p:nvPr/>
        </p:nvSpPr>
        <p:spPr>
          <a:xfrm>
            <a:off x="1202055" y="1072158"/>
            <a:ext cx="1006197" cy="29027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250"/>
              </a:lnSpc>
              <a:buNone/>
            </a:pPr>
            <a:r>
              <a:rPr lang="en-US" sz="1400" dirty="0">
                <a:solidFill>
                  <a:srgbClr val="C9C2C0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OBJETIVOS</a:t>
            </a:r>
            <a:endParaRPr lang="en-US" sz="1400" dirty="0"/>
          </a:p>
        </p:txBody>
      </p:sp>
      <p:sp>
        <p:nvSpPr>
          <p:cNvPr id="5" name="Text 2"/>
          <p:cNvSpPr/>
          <p:nvPr/>
        </p:nvSpPr>
        <p:spPr>
          <a:xfrm>
            <a:off x="793790" y="1521143"/>
            <a:ext cx="5670590" cy="70877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5550"/>
              </a:lnSpc>
              <a:buNone/>
            </a:pPr>
            <a:r>
              <a:rPr lang="en-US" sz="4450" dirty="0">
                <a:solidFill>
                  <a:srgbClr val="D8B6A4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¿Qué lograremos hoy?</a:t>
            </a:r>
            <a:endParaRPr lang="en-US" sz="4450" dirty="0"/>
          </a:p>
        </p:txBody>
      </p:sp>
      <p:sp>
        <p:nvSpPr>
          <p:cNvPr id="6" name="Shape 3"/>
          <p:cNvSpPr/>
          <p:nvPr/>
        </p:nvSpPr>
        <p:spPr>
          <a:xfrm>
            <a:off x="793790" y="2570083"/>
            <a:ext cx="6407944" cy="2214205"/>
          </a:xfrm>
          <a:prstGeom prst="roundRect">
            <a:avLst>
              <a:gd name="adj" fmla="val 1537"/>
            </a:avLst>
          </a:prstGeom>
          <a:solidFill>
            <a:srgbClr val="373433"/>
          </a:solidFill>
          <a:ln/>
        </p:spPr>
      </p:sp>
      <p:sp>
        <p:nvSpPr>
          <p:cNvPr id="7" name="Shape 4"/>
          <p:cNvSpPr/>
          <p:nvPr/>
        </p:nvSpPr>
        <p:spPr>
          <a:xfrm>
            <a:off x="1020604" y="2796897"/>
            <a:ext cx="680442" cy="680442"/>
          </a:xfrm>
          <a:prstGeom prst="roundRect">
            <a:avLst>
              <a:gd name="adj" fmla="val 13436980"/>
            </a:avLst>
          </a:prstGeom>
          <a:solidFill>
            <a:srgbClr val="C49F8C"/>
          </a:solidFill>
          <a:ln/>
        </p:spPr>
      </p:sp>
      <p:pic>
        <p:nvPicPr>
          <p:cNvPr id="8" name="Image 1" descr="preencoded.png">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207770" y="2983944"/>
            <a:ext cx="306110" cy="306110"/>
          </a:xfrm>
          <a:prstGeom prst="rect">
            <a:avLst/>
          </a:prstGeom>
        </p:spPr>
      </p:pic>
      <p:sp>
        <p:nvSpPr>
          <p:cNvPr id="9" name="Text 5"/>
          <p:cNvSpPr/>
          <p:nvPr/>
        </p:nvSpPr>
        <p:spPr>
          <a:xfrm>
            <a:off x="1020604" y="3704153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750"/>
              </a:lnSpc>
              <a:buNone/>
            </a:pPr>
            <a:r>
              <a:rPr lang="en-US" sz="2200" dirty="0">
                <a:solidFill>
                  <a:srgbClr val="C9C2C0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Números sin cuento</a:t>
            </a:r>
            <a:endParaRPr lang="en-US" sz="2200" dirty="0"/>
          </a:p>
        </p:txBody>
      </p:sp>
      <p:sp>
        <p:nvSpPr>
          <p:cNvPr id="10" name="Text 6"/>
          <p:cNvSpPr/>
          <p:nvPr/>
        </p:nvSpPr>
        <p:spPr>
          <a:xfrm>
            <a:off x="1020604" y="4194572"/>
            <a:ext cx="5954316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850"/>
              </a:lnSpc>
              <a:buNone/>
            </a:pPr>
            <a:r>
              <a:rPr lang="en-US" sz="1750" dirty="0">
                <a:solidFill>
                  <a:srgbClr val="C9C2C0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Aprender a leer datos reales</a:t>
            </a:r>
            <a:endParaRPr lang="en-US" sz="1750" dirty="0"/>
          </a:p>
        </p:txBody>
      </p:sp>
      <p:sp>
        <p:nvSpPr>
          <p:cNvPr id="11" name="Shape 7"/>
          <p:cNvSpPr/>
          <p:nvPr/>
        </p:nvSpPr>
        <p:spPr>
          <a:xfrm>
            <a:off x="7428548" y="2570083"/>
            <a:ext cx="6408063" cy="2214205"/>
          </a:xfrm>
          <a:prstGeom prst="roundRect">
            <a:avLst>
              <a:gd name="adj" fmla="val 1537"/>
            </a:avLst>
          </a:prstGeom>
          <a:solidFill>
            <a:srgbClr val="373433"/>
          </a:solidFill>
          <a:ln/>
        </p:spPr>
      </p:sp>
      <p:sp>
        <p:nvSpPr>
          <p:cNvPr id="12" name="Shape 8"/>
          <p:cNvSpPr/>
          <p:nvPr/>
        </p:nvSpPr>
        <p:spPr>
          <a:xfrm>
            <a:off x="7655362" y="2796897"/>
            <a:ext cx="680442" cy="680442"/>
          </a:xfrm>
          <a:prstGeom prst="roundRect">
            <a:avLst>
              <a:gd name="adj" fmla="val 13436980"/>
            </a:avLst>
          </a:prstGeom>
          <a:solidFill>
            <a:srgbClr val="C49F8C"/>
          </a:solidFill>
          <a:ln/>
        </p:spPr>
      </p:sp>
      <p:pic>
        <p:nvPicPr>
          <p:cNvPr id="13" name="Image 2" descr="preencoded.png">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7842528" y="2983944"/>
            <a:ext cx="306110" cy="306110"/>
          </a:xfrm>
          <a:prstGeom prst="rect">
            <a:avLst/>
          </a:prstGeom>
        </p:spPr>
      </p:pic>
      <p:sp>
        <p:nvSpPr>
          <p:cNvPr id="14" name="Text 9"/>
          <p:cNvSpPr/>
          <p:nvPr/>
        </p:nvSpPr>
        <p:spPr>
          <a:xfrm>
            <a:off x="7655362" y="3704153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750"/>
              </a:lnSpc>
              <a:buNone/>
            </a:pPr>
            <a:r>
              <a:rPr lang="en-US" sz="2200" dirty="0">
                <a:solidFill>
                  <a:srgbClr val="C9C2C0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Diseñar encuesta</a:t>
            </a:r>
            <a:endParaRPr lang="en-US" sz="2200" dirty="0"/>
          </a:p>
        </p:txBody>
      </p:sp>
      <p:sp>
        <p:nvSpPr>
          <p:cNvPr id="15" name="Text 10"/>
          <p:cNvSpPr/>
          <p:nvPr/>
        </p:nvSpPr>
        <p:spPr>
          <a:xfrm>
            <a:off x="7655362" y="4194572"/>
            <a:ext cx="5954435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850"/>
              </a:lnSpc>
              <a:buNone/>
            </a:pPr>
            <a:r>
              <a:rPr lang="en-US" sz="1750" dirty="0">
                <a:solidFill>
                  <a:srgbClr val="C9C2C0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Producir evidencia válida</a:t>
            </a:r>
            <a:endParaRPr lang="en-US" sz="1750" dirty="0"/>
          </a:p>
        </p:txBody>
      </p:sp>
      <p:sp>
        <p:nvSpPr>
          <p:cNvPr id="16" name="Shape 11"/>
          <p:cNvSpPr/>
          <p:nvPr/>
        </p:nvSpPr>
        <p:spPr>
          <a:xfrm>
            <a:off x="793790" y="5011103"/>
            <a:ext cx="6407944" cy="2214205"/>
          </a:xfrm>
          <a:prstGeom prst="roundRect">
            <a:avLst>
              <a:gd name="adj" fmla="val 1537"/>
            </a:avLst>
          </a:prstGeom>
          <a:solidFill>
            <a:srgbClr val="373433"/>
          </a:solidFill>
          <a:ln/>
        </p:spPr>
      </p:sp>
      <p:sp>
        <p:nvSpPr>
          <p:cNvPr id="17" name="Shape 12"/>
          <p:cNvSpPr/>
          <p:nvPr/>
        </p:nvSpPr>
        <p:spPr>
          <a:xfrm>
            <a:off x="1020604" y="5237917"/>
            <a:ext cx="680442" cy="680442"/>
          </a:xfrm>
          <a:prstGeom prst="roundRect">
            <a:avLst>
              <a:gd name="adj" fmla="val 13436980"/>
            </a:avLst>
          </a:prstGeom>
          <a:solidFill>
            <a:srgbClr val="C49F8C"/>
          </a:solidFill>
          <a:ln/>
        </p:spPr>
      </p:sp>
      <p:pic>
        <p:nvPicPr>
          <p:cNvPr id="18" name="Image 3" descr="preencoded.png">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1207770" y="5424964"/>
            <a:ext cx="306110" cy="306110"/>
          </a:xfrm>
          <a:prstGeom prst="rect">
            <a:avLst/>
          </a:prstGeom>
        </p:spPr>
      </p:pic>
      <p:sp>
        <p:nvSpPr>
          <p:cNvPr id="19" name="Text 13"/>
          <p:cNvSpPr/>
          <p:nvPr/>
        </p:nvSpPr>
        <p:spPr>
          <a:xfrm>
            <a:off x="1020604" y="6145173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750"/>
              </a:lnSpc>
              <a:buNone/>
            </a:pPr>
            <a:r>
              <a:rPr lang="en-US" sz="2200" dirty="0">
                <a:solidFill>
                  <a:srgbClr val="C9C2C0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Modelo salarial</a:t>
            </a:r>
            <a:endParaRPr lang="en-US" sz="2200" dirty="0"/>
          </a:p>
        </p:txBody>
      </p:sp>
      <p:sp>
        <p:nvSpPr>
          <p:cNvPr id="20" name="Text 14"/>
          <p:cNvSpPr/>
          <p:nvPr/>
        </p:nvSpPr>
        <p:spPr>
          <a:xfrm>
            <a:off x="1020604" y="6635591"/>
            <a:ext cx="5954316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850"/>
              </a:lnSpc>
              <a:buNone/>
            </a:pPr>
            <a:r>
              <a:rPr lang="en-US" sz="1750" dirty="0">
                <a:solidFill>
                  <a:srgbClr val="C9C2C0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Construir estructura digna</a:t>
            </a:r>
            <a:endParaRPr lang="en-US" sz="1750" dirty="0"/>
          </a:p>
        </p:txBody>
      </p:sp>
      <p:sp>
        <p:nvSpPr>
          <p:cNvPr id="21" name="Shape 15"/>
          <p:cNvSpPr/>
          <p:nvPr/>
        </p:nvSpPr>
        <p:spPr>
          <a:xfrm>
            <a:off x="7428548" y="5011103"/>
            <a:ext cx="6408063" cy="2214205"/>
          </a:xfrm>
          <a:prstGeom prst="roundRect">
            <a:avLst>
              <a:gd name="adj" fmla="val 1537"/>
            </a:avLst>
          </a:prstGeom>
          <a:solidFill>
            <a:srgbClr val="373433"/>
          </a:solidFill>
          <a:ln/>
        </p:spPr>
      </p:sp>
      <p:sp>
        <p:nvSpPr>
          <p:cNvPr id="22" name="Shape 16"/>
          <p:cNvSpPr/>
          <p:nvPr/>
        </p:nvSpPr>
        <p:spPr>
          <a:xfrm>
            <a:off x="7655362" y="5237917"/>
            <a:ext cx="680442" cy="680442"/>
          </a:xfrm>
          <a:prstGeom prst="roundRect">
            <a:avLst>
              <a:gd name="adj" fmla="val 13436980"/>
            </a:avLst>
          </a:prstGeom>
          <a:solidFill>
            <a:srgbClr val="C49F8C"/>
          </a:solidFill>
          <a:ln/>
        </p:spPr>
      </p:sp>
      <p:pic>
        <p:nvPicPr>
          <p:cNvPr id="23" name="Image 4" descr="preencoded.png">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7842528" y="5424964"/>
            <a:ext cx="306110" cy="306110"/>
          </a:xfrm>
          <a:prstGeom prst="rect">
            <a:avLst/>
          </a:prstGeom>
        </p:spPr>
      </p:pic>
      <p:sp>
        <p:nvSpPr>
          <p:cNvPr id="24" name="Text 17"/>
          <p:cNvSpPr/>
          <p:nvPr/>
        </p:nvSpPr>
        <p:spPr>
          <a:xfrm>
            <a:off x="7655362" y="6145173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750"/>
              </a:lnSpc>
              <a:buNone/>
            </a:pPr>
            <a:r>
              <a:rPr lang="en-US" sz="2200" dirty="0">
                <a:solidFill>
                  <a:srgbClr val="C9C2C0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Reglas del juego</a:t>
            </a:r>
            <a:endParaRPr lang="en-US" sz="2200" dirty="0"/>
          </a:p>
        </p:txBody>
      </p:sp>
      <p:sp>
        <p:nvSpPr>
          <p:cNvPr id="25" name="Text 18"/>
          <p:cNvSpPr/>
          <p:nvPr/>
        </p:nvSpPr>
        <p:spPr>
          <a:xfrm>
            <a:off x="7655362" y="6635591"/>
            <a:ext cx="5954435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850"/>
              </a:lnSpc>
              <a:buNone/>
            </a:pPr>
            <a:r>
              <a:rPr lang="en-US" sz="1750" dirty="0">
                <a:solidFill>
                  <a:srgbClr val="C9C2C0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Libertad para preguntar, interacción constante</a:t>
            </a:r>
            <a:endParaRPr lang="en-US" sz="175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93790" y="1540193"/>
            <a:ext cx="5670590" cy="70877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5550"/>
              </a:lnSpc>
              <a:buNone/>
            </a:pPr>
            <a:r>
              <a:rPr lang="en-US" sz="4450" dirty="0">
                <a:solidFill>
                  <a:srgbClr val="D8B6A4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Humo vs Evidencia</a:t>
            </a:r>
            <a:endParaRPr lang="en-US" sz="4450" dirty="0"/>
          </a:p>
        </p:txBody>
      </p:sp>
      <p:sp>
        <p:nvSpPr>
          <p:cNvPr id="3" name="Text 1"/>
          <p:cNvSpPr/>
          <p:nvPr/>
        </p:nvSpPr>
        <p:spPr>
          <a:xfrm>
            <a:off x="793790" y="2702600"/>
            <a:ext cx="13042821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850"/>
              </a:lnSpc>
              <a:buNone/>
            </a:pPr>
            <a:r>
              <a:rPr lang="en-US" sz="1750" dirty="0">
                <a:solidFill>
                  <a:srgbClr val="C9C2C0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Frases comunes en negociación y cómo responder con datos</a:t>
            </a:r>
            <a:endParaRPr lang="en-US" sz="1750" dirty="0"/>
          </a:p>
        </p:txBody>
      </p:sp>
      <p:sp>
        <p:nvSpPr>
          <p:cNvPr id="4" name="Shape 2"/>
          <p:cNvSpPr/>
          <p:nvPr/>
        </p:nvSpPr>
        <p:spPr>
          <a:xfrm>
            <a:off x="630436" y="3320653"/>
            <a:ext cx="6571417" cy="2149793"/>
          </a:xfrm>
          <a:prstGeom prst="roundRect">
            <a:avLst>
              <a:gd name="adj" fmla="val 1583"/>
            </a:avLst>
          </a:prstGeom>
          <a:solidFill>
            <a:srgbClr val="C49F8C"/>
          </a:solidFill>
          <a:ln/>
        </p:spPr>
      </p:sp>
      <p:sp>
        <p:nvSpPr>
          <p:cNvPr id="5" name="Text 3"/>
          <p:cNvSpPr/>
          <p:nvPr/>
        </p:nvSpPr>
        <p:spPr>
          <a:xfrm>
            <a:off x="857250" y="3547467"/>
            <a:ext cx="2835235" cy="36957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750"/>
              </a:lnSpc>
              <a:buNone/>
            </a:pPr>
            <a:r>
              <a:rPr lang="en-US" sz="2200" dirty="0">
                <a:solidFill>
                  <a:srgbClr val="000000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🌫️</a:t>
            </a:r>
            <a:pPr algn="l" indent="0" marL="0">
              <a:lnSpc>
                <a:spcPts val="2750"/>
              </a:lnSpc>
              <a:buNone/>
            </a:pPr>
            <a:r>
              <a:rPr lang="en-US" sz="2200" dirty="0">
                <a:solidFill>
                  <a:srgbClr val="000000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 Lo que dicen</a:t>
            </a:r>
            <a:endParaRPr lang="en-US" sz="2200" dirty="0"/>
          </a:p>
        </p:txBody>
      </p:sp>
      <p:sp>
        <p:nvSpPr>
          <p:cNvPr id="6" name="Text 4"/>
          <p:cNvSpPr/>
          <p:nvPr/>
        </p:nvSpPr>
        <p:spPr>
          <a:xfrm>
            <a:off x="857250" y="4143851"/>
            <a:ext cx="6117788" cy="108877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marL="342900" indent="-342900">
              <a:lnSpc>
                <a:spcPts val="2850"/>
              </a:lnSpc>
              <a:buSzPct val="100000"/>
              <a:buChar char="•"/>
            </a:pPr>
            <a:r>
              <a:rPr lang="en-US" sz="1750" dirty="0">
                <a:solidFill>
                  <a:srgbClr val="000000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"Aquí pagamos bien"</a:t>
            </a:r>
            <a:endParaRPr lang="en-US" sz="1750" dirty="0"/>
          </a:p>
          <a:p>
            <a:pPr algn="l" marL="342900" indent="-342900">
              <a:lnSpc>
                <a:spcPts val="2850"/>
              </a:lnSpc>
              <a:buSzPct val="100000"/>
              <a:buChar char="•"/>
            </a:pPr>
            <a:r>
              <a:rPr lang="en-US" sz="1750" dirty="0">
                <a:solidFill>
                  <a:srgbClr val="000000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"Eso es percepción"</a:t>
            </a:r>
            <a:endParaRPr lang="en-US" sz="1750" dirty="0"/>
          </a:p>
          <a:p>
            <a:pPr algn="l" marL="342900" indent="-342900">
              <a:lnSpc>
                <a:spcPts val="2850"/>
              </a:lnSpc>
              <a:buSzPct val="100000"/>
              <a:buChar char="•"/>
            </a:pPr>
            <a:r>
              <a:rPr lang="en-US" sz="1750" dirty="0">
                <a:solidFill>
                  <a:srgbClr val="000000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"No hay plata"</a:t>
            </a:r>
            <a:endParaRPr lang="en-US" sz="1750" dirty="0"/>
          </a:p>
        </p:txBody>
      </p:sp>
      <p:sp>
        <p:nvSpPr>
          <p:cNvPr id="7" name="Text 5"/>
          <p:cNvSpPr/>
          <p:nvPr/>
        </p:nvSpPr>
        <p:spPr>
          <a:xfrm>
            <a:off x="7599521" y="3547467"/>
            <a:ext cx="2835235" cy="36957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750"/>
              </a:lnSpc>
              <a:buNone/>
            </a:pPr>
            <a:r>
              <a:rPr lang="en-US" sz="2200" dirty="0">
                <a:solidFill>
                  <a:srgbClr val="000000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📊</a:t>
            </a:r>
            <a:pPr algn="l" indent="0" marL="0">
              <a:lnSpc>
                <a:spcPts val="2750"/>
              </a:lnSpc>
              <a:buNone/>
            </a:pPr>
            <a:r>
              <a:rPr lang="en-US" sz="2200" dirty="0">
                <a:solidFill>
                  <a:srgbClr val="D8B6A4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 Lo que pedís</a:t>
            </a:r>
            <a:endParaRPr lang="en-US" sz="2200" dirty="0"/>
          </a:p>
        </p:txBody>
      </p:sp>
      <p:sp>
        <p:nvSpPr>
          <p:cNvPr id="8" name="Text 6"/>
          <p:cNvSpPr/>
          <p:nvPr/>
        </p:nvSpPr>
        <p:spPr>
          <a:xfrm>
            <a:off x="7599521" y="4143851"/>
            <a:ext cx="6244709" cy="108877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marL="342900" indent="-342900">
              <a:lnSpc>
                <a:spcPts val="2850"/>
              </a:lnSpc>
              <a:buSzPct val="100000"/>
              <a:buChar char="•"/>
            </a:pPr>
            <a:r>
              <a:rPr lang="en-US" sz="1750" dirty="0">
                <a:solidFill>
                  <a:srgbClr val="C9C2C0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Mediana salarial + % bajo umbral digno</a:t>
            </a:r>
            <a:endParaRPr lang="en-US" sz="1750" dirty="0"/>
          </a:p>
          <a:p>
            <a:pPr algn="l" marL="342900" indent="-342900">
              <a:lnSpc>
                <a:spcPts val="2850"/>
              </a:lnSpc>
              <a:buSzPct val="100000"/>
              <a:buChar char="•"/>
            </a:pPr>
            <a:r>
              <a:rPr lang="en-US" sz="1750" dirty="0">
                <a:solidFill>
                  <a:srgbClr val="C9C2C0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Frecuencia y número de casos</a:t>
            </a:r>
            <a:endParaRPr lang="en-US" sz="1750" dirty="0"/>
          </a:p>
          <a:p>
            <a:pPr algn="l" marL="342900" indent="-342900">
              <a:lnSpc>
                <a:spcPts val="2850"/>
              </a:lnSpc>
              <a:buSzPct val="100000"/>
              <a:buChar char="•"/>
            </a:pPr>
            <a:r>
              <a:rPr lang="en-US" sz="1750" dirty="0">
                <a:solidFill>
                  <a:srgbClr val="C9C2C0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Datos financieros verificables</a:t>
            </a:r>
            <a:endParaRPr lang="en-US" sz="1750" dirty="0"/>
          </a:p>
        </p:txBody>
      </p:sp>
      <p:sp>
        <p:nvSpPr>
          <p:cNvPr id="9" name="Shape 7"/>
          <p:cNvSpPr/>
          <p:nvPr/>
        </p:nvSpPr>
        <p:spPr>
          <a:xfrm>
            <a:off x="793790" y="5408547"/>
            <a:ext cx="13042821" cy="963811"/>
          </a:xfrm>
          <a:prstGeom prst="roundRect">
            <a:avLst>
              <a:gd name="adj" fmla="val 3530"/>
            </a:avLst>
          </a:prstGeom>
          <a:solidFill>
            <a:srgbClr val="33221A"/>
          </a:solidFill>
          <a:ln/>
        </p:spPr>
      </p:sp>
      <p:pic>
        <p:nvPicPr>
          <p:cNvPr id="10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20604" y="5737397"/>
            <a:ext cx="283488" cy="226814"/>
          </a:xfrm>
          <a:prstGeom prst="rect">
            <a:avLst/>
          </a:prstGeom>
        </p:spPr>
      </p:pic>
      <p:sp>
        <p:nvSpPr>
          <p:cNvPr id="11" name="Text 8"/>
          <p:cNvSpPr/>
          <p:nvPr/>
        </p:nvSpPr>
        <p:spPr>
          <a:xfrm>
            <a:off x="1530906" y="5692034"/>
            <a:ext cx="12078891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850"/>
              </a:lnSpc>
              <a:buNone/>
            </a:pPr>
            <a:r>
              <a:rPr lang="en-US" sz="1750" b="1" dirty="0">
                <a:solidFill>
                  <a:srgbClr val="FFFFFF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Sin indicadores, la negociación es discusión de poder</a:t>
            </a:r>
            <a:endParaRPr lang="en-US" sz="175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548640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6280190" y="3054429"/>
            <a:ext cx="7556421" cy="141755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5550"/>
              </a:lnSpc>
              <a:buNone/>
            </a:pPr>
            <a:r>
              <a:rPr lang="en-US" sz="4450" dirty="0">
                <a:solidFill>
                  <a:srgbClr val="D8B6A4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Herramientas Estadísticas Clave</a:t>
            </a:r>
            <a:endParaRPr lang="en-US" sz="4450" dirty="0"/>
          </a:p>
        </p:txBody>
      </p:sp>
      <p:sp>
        <p:nvSpPr>
          <p:cNvPr id="4" name="Text 1"/>
          <p:cNvSpPr/>
          <p:nvPr/>
        </p:nvSpPr>
        <p:spPr>
          <a:xfrm>
            <a:off x="6280190" y="4812149"/>
            <a:ext cx="7556421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850"/>
              </a:lnSpc>
              <a:buNone/>
            </a:pPr>
            <a:r>
              <a:rPr lang="en-US" sz="1750" dirty="0">
                <a:solidFill>
                  <a:srgbClr val="C9C2C0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Medidas para entender la realidad salarial</a:t>
            </a:r>
            <a:endParaRPr lang="en-US" sz="175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793790" y="2141458"/>
            <a:ext cx="1727597" cy="426244"/>
          </a:xfrm>
          <a:prstGeom prst="roundRect">
            <a:avLst>
              <a:gd name="adj" fmla="val 6386"/>
            </a:avLst>
          </a:prstGeom>
          <a:solidFill>
            <a:srgbClr val="33221A"/>
          </a:solidFill>
          <a:ln/>
        </p:spPr>
      </p:sp>
      <p:pic>
        <p:nvPicPr>
          <p:cNvPr id="3" name="Image 0" descr="preencoded.png">    </p:cNvPr>
          <p:cNvPicPr>
            <a:picLocks noChangeAspect="1"/>
          </p:cNvPicPr>
          <p:nvPr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929878" y="2263854"/>
            <a:ext cx="181451" cy="181451"/>
          </a:xfrm>
          <a:prstGeom prst="rect">
            <a:avLst/>
          </a:prstGeom>
        </p:spPr>
      </p:pic>
      <p:sp>
        <p:nvSpPr>
          <p:cNvPr id="4" name="Text 1"/>
          <p:cNvSpPr/>
          <p:nvPr/>
        </p:nvSpPr>
        <p:spPr>
          <a:xfrm>
            <a:off x="1202055" y="2209443"/>
            <a:ext cx="1183243" cy="29027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250"/>
              </a:lnSpc>
              <a:buNone/>
            </a:pPr>
            <a:r>
              <a:rPr lang="en-US" sz="1400" dirty="0">
                <a:solidFill>
                  <a:srgbClr val="C9C2C0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ESTADÍSTICA</a:t>
            </a:r>
            <a:endParaRPr lang="en-US" sz="1400" dirty="0"/>
          </a:p>
        </p:txBody>
      </p:sp>
      <p:sp>
        <p:nvSpPr>
          <p:cNvPr id="5" name="Text 2"/>
          <p:cNvSpPr/>
          <p:nvPr/>
        </p:nvSpPr>
        <p:spPr>
          <a:xfrm>
            <a:off x="793790" y="2658428"/>
            <a:ext cx="7610475" cy="70877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5550"/>
              </a:lnSpc>
              <a:buNone/>
            </a:pPr>
            <a:r>
              <a:rPr lang="en-US" sz="4450" dirty="0">
                <a:solidFill>
                  <a:srgbClr val="D8B6A4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Medidas de Tendencia Central</a:t>
            </a:r>
            <a:endParaRPr lang="en-US" sz="4450" dirty="0"/>
          </a:p>
        </p:txBody>
      </p:sp>
      <p:sp>
        <p:nvSpPr>
          <p:cNvPr id="6" name="Shape 3"/>
          <p:cNvSpPr/>
          <p:nvPr/>
        </p:nvSpPr>
        <p:spPr>
          <a:xfrm>
            <a:off x="793790" y="4047530"/>
            <a:ext cx="4196358" cy="2040493"/>
          </a:xfrm>
          <a:prstGeom prst="roundRect">
            <a:avLst>
              <a:gd name="adj" fmla="val 7170"/>
            </a:avLst>
          </a:prstGeom>
          <a:solidFill>
            <a:srgbClr val="464342"/>
          </a:solidFill>
          <a:ln/>
        </p:spPr>
      </p:sp>
      <p:sp>
        <p:nvSpPr>
          <p:cNvPr id="7" name="Shape 4"/>
          <p:cNvSpPr/>
          <p:nvPr/>
        </p:nvSpPr>
        <p:spPr>
          <a:xfrm>
            <a:off x="793790" y="4017050"/>
            <a:ext cx="4196358" cy="121920"/>
          </a:xfrm>
          <a:prstGeom prst="roundRect">
            <a:avLst>
              <a:gd name="adj" fmla="val 27907"/>
            </a:avLst>
          </a:prstGeom>
          <a:solidFill>
            <a:srgbClr val="C49F8C"/>
          </a:solidFill>
          <a:ln/>
        </p:spPr>
      </p:sp>
      <p:sp>
        <p:nvSpPr>
          <p:cNvPr id="8" name="Shape 5"/>
          <p:cNvSpPr/>
          <p:nvPr/>
        </p:nvSpPr>
        <p:spPr>
          <a:xfrm>
            <a:off x="2551688" y="3707368"/>
            <a:ext cx="680442" cy="680442"/>
          </a:xfrm>
          <a:prstGeom prst="roundRect">
            <a:avLst>
              <a:gd name="adj" fmla="val 134383"/>
            </a:avLst>
          </a:prstGeom>
          <a:solidFill>
            <a:srgbClr val="C49F8C"/>
          </a:solidFill>
          <a:ln/>
        </p:spPr>
      </p:sp>
      <p:sp>
        <p:nvSpPr>
          <p:cNvPr id="9" name="Text 6"/>
          <p:cNvSpPr/>
          <p:nvPr/>
        </p:nvSpPr>
        <p:spPr>
          <a:xfrm>
            <a:off x="2755761" y="3877508"/>
            <a:ext cx="272177" cy="34016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3400"/>
              </a:lnSpc>
              <a:buNone/>
            </a:pPr>
            <a:r>
              <a:rPr lang="en-US" sz="2100" dirty="0">
                <a:solidFill>
                  <a:srgbClr val="000000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1</a:t>
            </a:r>
            <a:endParaRPr lang="en-US" sz="2100" dirty="0"/>
          </a:p>
        </p:txBody>
      </p:sp>
      <p:sp>
        <p:nvSpPr>
          <p:cNvPr id="10" name="Text 7"/>
          <p:cNvSpPr/>
          <p:nvPr/>
        </p:nvSpPr>
        <p:spPr>
          <a:xfrm>
            <a:off x="1051084" y="4614505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750"/>
              </a:lnSpc>
              <a:buNone/>
            </a:pPr>
            <a:r>
              <a:rPr lang="en-US" sz="2200" dirty="0">
                <a:solidFill>
                  <a:srgbClr val="C9C2C0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Media</a:t>
            </a:r>
            <a:endParaRPr lang="en-US" sz="2200" dirty="0"/>
          </a:p>
        </p:txBody>
      </p:sp>
      <p:sp>
        <p:nvSpPr>
          <p:cNvPr id="11" name="Text 8"/>
          <p:cNvSpPr/>
          <p:nvPr/>
        </p:nvSpPr>
        <p:spPr>
          <a:xfrm>
            <a:off x="1051084" y="5104924"/>
            <a:ext cx="3681770" cy="72580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2850"/>
              </a:lnSpc>
              <a:buNone/>
            </a:pPr>
            <a:r>
              <a:rPr lang="en-US" sz="1750" dirty="0">
                <a:solidFill>
                  <a:srgbClr val="C9C2C0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Promedio aritmético de todos los salarios</a:t>
            </a:r>
            <a:endParaRPr lang="en-US" sz="1750" dirty="0"/>
          </a:p>
        </p:txBody>
      </p:sp>
      <p:sp>
        <p:nvSpPr>
          <p:cNvPr id="12" name="Shape 9"/>
          <p:cNvSpPr/>
          <p:nvPr/>
        </p:nvSpPr>
        <p:spPr>
          <a:xfrm>
            <a:off x="5216962" y="4047530"/>
            <a:ext cx="4196358" cy="2040493"/>
          </a:xfrm>
          <a:prstGeom prst="roundRect">
            <a:avLst>
              <a:gd name="adj" fmla="val 7170"/>
            </a:avLst>
          </a:prstGeom>
          <a:solidFill>
            <a:srgbClr val="464342"/>
          </a:solidFill>
          <a:ln/>
        </p:spPr>
      </p:sp>
      <p:sp>
        <p:nvSpPr>
          <p:cNvPr id="13" name="Shape 10"/>
          <p:cNvSpPr/>
          <p:nvPr/>
        </p:nvSpPr>
        <p:spPr>
          <a:xfrm>
            <a:off x="5216962" y="4017050"/>
            <a:ext cx="4196358" cy="121920"/>
          </a:xfrm>
          <a:prstGeom prst="roundRect">
            <a:avLst>
              <a:gd name="adj" fmla="val 27907"/>
            </a:avLst>
          </a:prstGeom>
          <a:solidFill>
            <a:srgbClr val="C49F8C"/>
          </a:solidFill>
          <a:ln/>
        </p:spPr>
      </p:sp>
      <p:sp>
        <p:nvSpPr>
          <p:cNvPr id="14" name="Shape 11"/>
          <p:cNvSpPr/>
          <p:nvPr/>
        </p:nvSpPr>
        <p:spPr>
          <a:xfrm>
            <a:off x="6974860" y="3707368"/>
            <a:ext cx="680442" cy="680442"/>
          </a:xfrm>
          <a:prstGeom prst="roundRect">
            <a:avLst>
              <a:gd name="adj" fmla="val 134383"/>
            </a:avLst>
          </a:prstGeom>
          <a:solidFill>
            <a:srgbClr val="C49F8C"/>
          </a:solidFill>
          <a:ln/>
        </p:spPr>
      </p:sp>
      <p:sp>
        <p:nvSpPr>
          <p:cNvPr id="15" name="Text 12"/>
          <p:cNvSpPr/>
          <p:nvPr/>
        </p:nvSpPr>
        <p:spPr>
          <a:xfrm>
            <a:off x="7178933" y="3877508"/>
            <a:ext cx="272177" cy="34016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3400"/>
              </a:lnSpc>
              <a:buNone/>
            </a:pPr>
            <a:r>
              <a:rPr lang="en-US" sz="2100" dirty="0">
                <a:solidFill>
                  <a:srgbClr val="000000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2</a:t>
            </a:r>
            <a:endParaRPr lang="en-US" sz="2100" dirty="0"/>
          </a:p>
        </p:txBody>
      </p:sp>
      <p:sp>
        <p:nvSpPr>
          <p:cNvPr id="16" name="Text 13"/>
          <p:cNvSpPr/>
          <p:nvPr/>
        </p:nvSpPr>
        <p:spPr>
          <a:xfrm>
            <a:off x="5474256" y="4614505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750"/>
              </a:lnSpc>
              <a:buNone/>
            </a:pPr>
            <a:r>
              <a:rPr lang="en-US" sz="2200" dirty="0">
                <a:solidFill>
                  <a:srgbClr val="C9C2C0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Mediana</a:t>
            </a:r>
            <a:endParaRPr lang="en-US" sz="2200" dirty="0"/>
          </a:p>
        </p:txBody>
      </p:sp>
      <p:sp>
        <p:nvSpPr>
          <p:cNvPr id="17" name="Text 14"/>
          <p:cNvSpPr/>
          <p:nvPr/>
        </p:nvSpPr>
        <p:spPr>
          <a:xfrm>
            <a:off x="5474256" y="5104924"/>
            <a:ext cx="3681770" cy="72580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2850"/>
              </a:lnSpc>
              <a:buNone/>
            </a:pPr>
            <a:r>
              <a:rPr lang="en-US" sz="1750" dirty="0">
                <a:solidFill>
                  <a:srgbClr val="C9C2C0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Valor central que divide los datos en dos mitades iguales</a:t>
            </a:r>
            <a:endParaRPr lang="en-US" sz="1750" dirty="0"/>
          </a:p>
        </p:txBody>
      </p:sp>
      <p:sp>
        <p:nvSpPr>
          <p:cNvPr id="18" name="Shape 15"/>
          <p:cNvSpPr/>
          <p:nvPr/>
        </p:nvSpPr>
        <p:spPr>
          <a:xfrm>
            <a:off x="9640133" y="4047530"/>
            <a:ext cx="4196358" cy="2040493"/>
          </a:xfrm>
          <a:prstGeom prst="roundRect">
            <a:avLst>
              <a:gd name="adj" fmla="val 7170"/>
            </a:avLst>
          </a:prstGeom>
          <a:solidFill>
            <a:srgbClr val="464342"/>
          </a:solidFill>
          <a:ln/>
        </p:spPr>
      </p:sp>
      <p:sp>
        <p:nvSpPr>
          <p:cNvPr id="19" name="Shape 16"/>
          <p:cNvSpPr/>
          <p:nvPr/>
        </p:nvSpPr>
        <p:spPr>
          <a:xfrm>
            <a:off x="9640133" y="4017050"/>
            <a:ext cx="4196358" cy="121920"/>
          </a:xfrm>
          <a:prstGeom prst="roundRect">
            <a:avLst>
              <a:gd name="adj" fmla="val 27907"/>
            </a:avLst>
          </a:prstGeom>
          <a:solidFill>
            <a:srgbClr val="C49F8C"/>
          </a:solidFill>
          <a:ln/>
        </p:spPr>
      </p:sp>
      <p:sp>
        <p:nvSpPr>
          <p:cNvPr id="20" name="Shape 17"/>
          <p:cNvSpPr/>
          <p:nvPr/>
        </p:nvSpPr>
        <p:spPr>
          <a:xfrm>
            <a:off x="11398032" y="3707368"/>
            <a:ext cx="680442" cy="680442"/>
          </a:xfrm>
          <a:prstGeom prst="roundRect">
            <a:avLst>
              <a:gd name="adj" fmla="val 134383"/>
            </a:avLst>
          </a:prstGeom>
          <a:solidFill>
            <a:srgbClr val="C49F8C"/>
          </a:solidFill>
          <a:ln/>
        </p:spPr>
      </p:sp>
      <p:sp>
        <p:nvSpPr>
          <p:cNvPr id="21" name="Text 18"/>
          <p:cNvSpPr/>
          <p:nvPr/>
        </p:nvSpPr>
        <p:spPr>
          <a:xfrm>
            <a:off x="11602105" y="3877508"/>
            <a:ext cx="272177" cy="34016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3400"/>
              </a:lnSpc>
              <a:buNone/>
            </a:pPr>
            <a:r>
              <a:rPr lang="en-US" sz="2100" dirty="0">
                <a:solidFill>
                  <a:srgbClr val="000000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3</a:t>
            </a:r>
            <a:endParaRPr lang="en-US" sz="2100" dirty="0"/>
          </a:p>
        </p:txBody>
      </p:sp>
      <p:sp>
        <p:nvSpPr>
          <p:cNvPr id="22" name="Text 19"/>
          <p:cNvSpPr/>
          <p:nvPr/>
        </p:nvSpPr>
        <p:spPr>
          <a:xfrm>
            <a:off x="9897427" y="4614505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750"/>
              </a:lnSpc>
              <a:buNone/>
            </a:pPr>
            <a:r>
              <a:rPr lang="en-US" sz="2200" dirty="0">
                <a:solidFill>
                  <a:srgbClr val="C9C2C0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Moda</a:t>
            </a:r>
            <a:endParaRPr lang="en-US" sz="2200" dirty="0"/>
          </a:p>
        </p:txBody>
      </p:sp>
      <p:sp>
        <p:nvSpPr>
          <p:cNvPr id="23" name="Text 20"/>
          <p:cNvSpPr/>
          <p:nvPr/>
        </p:nvSpPr>
        <p:spPr>
          <a:xfrm>
            <a:off x="9897427" y="5104924"/>
            <a:ext cx="3681770" cy="72580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2850"/>
              </a:lnSpc>
              <a:buNone/>
            </a:pPr>
            <a:r>
              <a:rPr lang="en-US" sz="1750" dirty="0">
                <a:solidFill>
                  <a:srgbClr val="C9C2C0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Salario más frecuente en la distribución</a:t>
            </a:r>
            <a:endParaRPr lang="en-US" sz="175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3402449" y="311825"/>
            <a:ext cx="2868216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750"/>
              </a:lnSpc>
              <a:buNone/>
            </a:pPr>
            <a:r>
              <a:rPr lang="en-US" sz="2200" dirty="0">
                <a:solidFill>
                  <a:srgbClr val="D8B6A4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Medidas de Dispersión</a:t>
            </a:r>
            <a:endParaRPr lang="en-US" sz="2200" dirty="0"/>
          </a:p>
        </p:txBody>
      </p:sp>
      <p:sp>
        <p:nvSpPr>
          <p:cNvPr id="3" name="Text 1"/>
          <p:cNvSpPr/>
          <p:nvPr/>
        </p:nvSpPr>
        <p:spPr>
          <a:xfrm>
            <a:off x="3402449" y="779502"/>
            <a:ext cx="7825502" cy="13608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1050"/>
              </a:lnSpc>
              <a:buNone/>
            </a:pPr>
            <a:r>
              <a:rPr lang="en-US" sz="850" dirty="0">
                <a:solidFill>
                  <a:srgbClr val="C9C2C0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Cuánto varían los salarios entre sí</a:t>
            </a:r>
            <a:endParaRPr lang="en-US" sz="850" dirty="0"/>
          </a:p>
        </p:txBody>
      </p:sp>
      <p:pic>
        <p:nvPicPr>
          <p:cNvPr id="4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02449" y="1042988"/>
            <a:ext cx="4989671" cy="7481530"/>
          </a:xfrm>
          <a:prstGeom prst="rect">
            <a:avLst/>
          </a:prstGeom>
        </p:spPr>
      </p:pic>
      <p:sp>
        <p:nvSpPr>
          <p:cNvPr id="5" name="Shape 2"/>
          <p:cNvSpPr/>
          <p:nvPr/>
        </p:nvSpPr>
        <p:spPr>
          <a:xfrm>
            <a:off x="8676442" y="3997166"/>
            <a:ext cx="2559010" cy="596622"/>
          </a:xfrm>
          <a:prstGeom prst="roundRect">
            <a:avLst>
              <a:gd name="adj" fmla="val 2851"/>
            </a:avLst>
          </a:prstGeom>
          <a:solidFill>
            <a:srgbClr val="373433"/>
          </a:solidFill>
          <a:ln/>
        </p:spPr>
      </p:sp>
      <p:sp>
        <p:nvSpPr>
          <p:cNvPr id="6" name="Text 3"/>
          <p:cNvSpPr/>
          <p:nvPr/>
        </p:nvSpPr>
        <p:spPr>
          <a:xfrm>
            <a:off x="8789789" y="4110514"/>
            <a:ext cx="1417558" cy="17716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1350"/>
              </a:lnSpc>
              <a:buNone/>
            </a:pPr>
            <a:r>
              <a:rPr lang="en-US" sz="1100" dirty="0">
                <a:solidFill>
                  <a:srgbClr val="C9C2C0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Varianza</a:t>
            </a:r>
            <a:endParaRPr lang="en-US" sz="1100" dirty="0"/>
          </a:p>
        </p:txBody>
      </p:sp>
      <p:sp>
        <p:nvSpPr>
          <p:cNvPr id="7" name="Text 4"/>
          <p:cNvSpPr/>
          <p:nvPr/>
        </p:nvSpPr>
        <p:spPr>
          <a:xfrm>
            <a:off x="8789789" y="4344353"/>
            <a:ext cx="2332315" cy="13608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1050"/>
              </a:lnSpc>
              <a:buNone/>
            </a:pPr>
            <a:r>
              <a:rPr lang="en-US" sz="850" dirty="0">
                <a:solidFill>
                  <a:srgbClr val="C9C2C0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Promedio de desviaciones al cuadrado</a:t>
            </a:r>
            <a:endParaRPr lang="en-US" sz="850" dirty="0"/>
          </a:p>
        </p:txBody>
      </p:sp>
      <p:sp>
        <p:nvSpPr>
          <p:cNvPr id="8" name="Shape 5"/>
          <p:cNvSpPr/>
          <p:nvPr/>
        </p:nvSpPr>
        <p:spPr>
          <a:xfrm>
            <a:off x="8676442" y="4650462"/>
            <a:ext cx="2559010" cy="596622"/>
          </a:xfrm>
          <a:prstGeom prst="roundRect">
            <a:avLst>
              <a:gd name="adj" fmla="val 2851"/>
            </a:avLst>
          </a:prstGeom>
          <a:solidFill>
            <a:srgbClr val="373433"/>
          </a:solidFill>
          <a:ln/>
        </p:spPr>
      </p:sp>
      <p:sp>
        <p:nvSpPr>
          <p:cNvPr id="9" name="Text 6"/>
          <p:cNvSpPr/>
          <p:nvPr/>
        </p:nvSpPr>
        <p:spPr>
          <a:xfrm>
            <a:off x="8789789" y="4763810"/>
            <a:ext cx="1417558" cy="17716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1350"/>
              </a:lnSpc>
              <a:buNone/>
            </a:pPr>
            <a:r>
              <a:rPr lang="en-US" sz="1100" dirty="0">
                <a:solidFill>
                  <a:srgbClr val="C9C2C0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Desviación estándar</a:t>
            </a:r>
            <a:endParaRPr lang="en-US" sz="1100" dirty="0"/>
          </a:p>
        </p:txBody>
      </p:sp>
      <p:sp>
        <p:nvSpPr>
          <p:cNvPr id="10" name="Text 7"/>
          <p:cNvSpPr/>
          <p:nvPr/>
        </p:nvSpPr>
        <p:spPr>
          <a:xfrm>
            <a:off x="8789789" y="4997648"/>
            <a:ext cx="2332315" cy="13608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1050"/>
              </a:lnSpc>
              <a:buNone/>
            </a:pPr>
            <a:r>
              <a:rPr lang="en-US" sz="850" dirty="0">
                <a:solidFill>
                  <a:srgbClr val="C9C2C0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Raíz cuadrada de la varianza</a:t>
            </a:r>
            <a:endParaRPr lang="en-US" sz="850" dirty="0"/>
          </a:p>
        </p:txBody>
      </p:sp>
      <p:sp>
        <p:nvSpPr>
          <p:cNvPr id="11" name="Text 8"/>
          <p:cNvSpPr/>
          <p:nvPr/>
        </p:nvSpPr>
        <p:spPr>
          <a:xfrm>
            <a:off x="8676442" y="5310783"/>
            <a:ext cx="2559010" cy="27217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1050"/>
              </a:lnSpc>
              <a:buNone/>
            </a:pPr>
            <a:r>
              <a:rPr lang="en-US" sz="850" dirty="0">
                <a:solidFill>
                  <a:srgbClr val="C9C2C0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Estas medidas revelan brechas e inequidades ocultas</a:t>
            </a:r>
            <a:endParaRPr lang="en-US" sz="85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93790" y="2385417"/>
            <a:ext cx="5670590" cy="70877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5550"/>
              </a:lnSpc>
              <a:buNone/>
            </a:pPr>
            <a:r>
              <a:rPr lang="en-US" sz="4450" dirty="0">
                <a:solidFill>
                  <a:srgbClr val="D8B6A4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¿Por Qué la Mediana?</a:t>
            </a:r>
            <a:endParaRPr lang="en-US" sz="4450" dirty="0"/>
          </a:p>
        </p:txBody>
      </p:sp>
      <p:pic>
        <p:nvPicPr>
          <p:cNvPr id="3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93790" y="3547824"/>
            <a:ext cx="1205984" cy="1205984"/>
          </a:xfrm>
          <a:prstGeom prst="rect">
            <a:avLst/>
          </a:prstGeom>
        </p:spPr>
      </p:pic>
      <p:sp>
        <p:nvSpPr>
          <p:cNvPr id="4" name="Text 1"/>
          <p:cNvSpPr/>
          <p:nvPr/>
        </p:nvSpPr>
        <p:spPr>
          <a:xfrm>
            <a:off x="2283262" y="3547824"/>
            <a:ext cx="2669143" cy="70866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2750"/>
              </a:lnSpc>
              <a:buNone/>
            </a:pPr>
            <a:r>
              <a:rPr lang="en-US" sz="2200" dirty="0">
                <a:solidFill>
                  <a:srgbClr val="C9C2C0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Resistente a extremos</a:t>
            </a:r>
            <a:endParaRPr lang="en-US" sz="2200" dirty="0"/>
          </a:p>
        </p:txBody>
      </p:sp>
      <p:sp>
        <p:nvSpPr>
          <p:cNvPr id="5" name="Text 2"/>
          <p:cNvSpPr/>
          <p:nvPr/>
        </p:nvSpPr>
        <p:spPr>
          <a:xfrm>
            <a:off x="2283262" y="4392573"/>
            <a:ext cx="2669143" cy="145161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2850"/>
              </a:lnSpc>
              <a:buNone/>
            </a:pPr>
            <a:r>
              <a:rPr lang="en-US" sz="1750" dirty="0">
                <a:solidFill>
                  <a:srgbClr val="C9C2C0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Un salario millonario no distorsiona la mediana como sí distorsiona la media</a:t>
            </a:r>
            <a:endParaRPr lang="en-US" sz="1750" dirty="0"/>
          </a:p>
        </p:txBody>
      </p:sp>
      <p:pic>
        <p:nvPicPr>
          <p:cNvPr id="6" name="Image 1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5893" y="3547824"/>
            <a:ext cx="1205984" cy="1205984"/>
          </a:xfrm>
          <a:prstGeom prst="rect">
            <a:avLst/>
          </a:prstGeom>
        </p:spPr>
      </p:pic>
      <p:sp>
        <p:nvSpPr>
          <p:cNvPr id="7" name="Text 3"/>
          <p:cNvSpPr/>
          <p:nvPr/>
        </p:nvSpPr>
        <p:spPr>
          <a:xfrm>
            <a:off x="6725364" y="3547824"/>
            <a:ext cx="2669143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750"/>
              </a:lnSpc>
              <a:buNone/>
            </a:pPr>
            <a:r>
              <a:rPr lang="en-US" sz="2200" dirty="0">
                <a:solidFill>
                  <a:srgbClr val="C9C2C0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Refleja realidad</a:t>
            </a:r>
            <a:endParaRPr lang="en-US" sz="2200" dirty="0"/>
          </a:p>
        </p:txBody>
      </p:sp>
      <p:sp>
        <p:nvSpPr>
          <p:cNvPr id="8" name="Text 4"/>
          <p:cNvSpPr/>
          <p:nvPr/>
        </p:nvSpPr>
        <p:spPr>
          <a:xfrm>
            <a:off x="6725364" y="4038243"/>
            <a:ext cx="2669143" cy="108870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2850"/>
              </a:lnSpc>
              <a:buNone/>
            </a:pPr>
            <a:r>
              <a:rPr lang="en-US" sz="1750" dirty="0">
                <a:solidFill>
                  <a:srgbClr val="C9C2C0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Muestra el salario del trabajador típico, no promedios engañosos</a:t>
            </a:r>
            <a:endParaRPr lang="en-US" sz="1750" dirty="0"/>
          </a:p>
        </p:txBody>
      </p:sp>
      <p:pic>
        <p:nvPicPr>
          <p:cNvPr id="9" name="Image 2" descr="preencoded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77995" y="3547824"/>
            <a:ext cx="1205984" cy="1205984"/>
          </a:xfrm>
          <a:prstGeom prst="rect">
            <a:avLst/>
          </a:prstGeom>
        </p:spPr>
      </p:pic>
      <p:sp>
        <p:nvSpPr>
          <p:cNvPr id="10" name="Text 5"/>
          <p:cNvSpPr/>
          <p:nvPr/>
        </p:nvSpPr>
        <p:spPr>
          <a:xfrm>
            <a:off x="11167467" y="3547824"/>
            <a:ext cx="2669143" cy="70866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2750"/>
              </a:lnSpc>
              <a:buNone/>
            </a:pPr>
            <a:r>
              <a:rPr lang="en-US" sz="2200" dirty="0">
                <a:solidFill>
                  <a:srgbClr val="C9C2C0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Herramienta de equidad</a:t>
            </a:r>
            <a:endParaRPr lang="en-US" sz="2200" dirty="0"/>
          </a:p>
        </p:txBody>
      </p:sp>
      <p:sp>
        <p:nvSpPr>
          <p:cNvPr id="11" name="Text 6"/>
          <p:cNvSpPr/>
          <p:nvPr/>
        </p:nvSpPr>
        <p:spPr>
          <a:xfrm>
            <a:off x="11167467" y="4392573"/>
            <a:ext cx="2669143" cy="108870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2850"/>
              </a:lnSpc>
              <a:buNone/>
            </a:pPr>
            <a:r>
              <a:rPr lang="en-US" sz="1750" dirty="0">
                <a:solidFill>
                  <a:srgbClr val="C9C2C0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Los percentiles revelan brechas reales entre grupos</a:t>
            </a:r>
            <a:endParaRPr lang="en-US" sz="175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93790" y="2457807"/>
            <a:ext cx="5670590" cy="70877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5550"/>
              </a:lnSpc>
              <a:buNone/>
            </a:pPr>
            <a:r>
              <a:rPr lang="en-US" sz="4450" dirty="0">
                <a:solidFill>
                  <a:srgbClr val="D8B6A4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Percentiles en Acción</a:t>
            </a:r>
            <a:endParaRPr lang="en-US" sz="4450" dirty="0"/>
          </a:p>
        </p:txBody>
      </p:sp>
      <p:sp>
        <p:nvSpPr>
          <p:cNvPr id="3" name="Text 1"/>
          <p:cNvSpPr/>
          <p:nvPr/>
        </p:nvSpPr>
        <p:spPr>
          <a:xfrm>
            <a:off x="793790" y="3620214"/>
            <a:ext cx="13042821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850"/>
              </a:lnSpc>
              <a:buNone/>
            </a:pPr>
            <a:r>
              <a:rPr lang="en-US" sz="1750" dirty="0">
                <a:solidFill>
                  <a:srgbClr val="C9C2C0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Cómo usar percentiles para visibilizar brechas salariales</a:t>
            </a:r>
            <a:endParaRPr lang="en-US" sz="1750" dirty="0"/>
          </a:p>
        </p:txBody>
      </p:sp>
      <p:sp>
        <p:nvSpPr>
          <p:cNvPr id="4" name="Shape 2"/>
          <p:cNvSpPr/>
          <p:nvPr/>
        </p:nvSpPr>
        <p:spPr>
          <a:xfrm>
            <a:off x="793790" y="4351615"/>
            <a:ext cx="3448883" cy="283488"/>
          </a:xfrm>
          <a:prstGeom prst="roundRect">
            <a:avLst>
              <a:gd name="adj" fmla="val 12002"/>
            </a:avLst>
          </a:prstGeom>
          <a:solidFill>
            <a:srgbClr val="373433"/>
          </a:solidFill>
          <a:ln/>
        </p:spPr>
      </p:sp>
      <p:sp>
        <p:nvSpPr>
          <p:cNvPr id="5" name="Shape 3"/>
          <p:cNvSpPr/>
          <p:nvPr/>
        </p:nvSpPr>
        <p:spPr>
          <a:xfrm>
            <a:off x="793790" y="4351615"/>
            <a:ext cx="862132" cy="283488"/>
          </a:xfrm>
          <a:prstGeom prst="roundRect">
            <a:avLst>
              <a:gd name="adj" fmla="val 12002"/>
            </a:avLst>
          </a:prstGeom>
          <a:solidFill>
            <a:srgbClr val="C49F8C"/>
          </a:solidFill>
          <a:ln/>
        </p:spPr>
      </p:sp>
      <p:sp>
        <p:nvSpPr>
          <p:cNvPr id="6" name="Text 4"/>
          <p:cNvSpPr/>
          <p:nvPr/>
        </p:nvSpPr>
        <p:spPr>
          <a:xfrm>
            <a:off x="4412694" y="4351615"/>
            <a:ext cx="539710" cy="28348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200"/>
              </a:lnSpc>
              <a:buNone/>
            </a:pPr>
            <a:r>
              <a:rPr lang="en-US" sz="2200" dirty="0">
                <a:solidFill>
                  <a:srgbClr val="C9C2C0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25%</a:t>
            </a:r>
            <a:endParaRPr lang="en-US" sz="2200" dirty="0"/>
          </a:p>
        </p:txBody>
      </p:sp>
      <p:sp>
        <p:nvSpPr>
          <p:cNvPr id="7" name="Text 5"/>
          <p:cNvSpPr/>
          <p:nvPr/>
        </p:nvSpPr>
        <p:spPr>
          <a:xfrm>
            <a:off x="793790" y="4918472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750"/>
              </a:lnSpc>
              <a:buNone/>
            </a:pPr>
            <a:r>
              <a:rPr lang="en-US" sz="2200" dirty="0">
                <a:solidFill>
                  <a:srgbClr val="C9C2C0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Percentil 25</a:t>
            </a:r>
            <a:endParaRPr lang="en-US" sz="2200" dirty="0"/>
          </a:p>
        </p:txBody>
      </p:sp>
      <p:sp>
        <p:nvSpPr>
          <p:cNvPr id="8" name="Text 6"/>
          <p:cNvSpPr/>
          <p:nvPr/>
        </p:nvSpPr>
        <p:spPr>
          <a:xfrm>
            <a:off x="793790" y="5408890"/>
            <a:ext cx="4158615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850"/>
              </a:lnSpc>
              <a:buNone/>
            </a:pPr>
            <a:r>
              <a:rPr lang="en-US" sz="1750" dirty="0">
                <a:solidFill>
                  <a:srgbClr val="C9C2C0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Cuarto inferior de salarios</a:t>
            </a:r>
            <a:endParaRPr lang="en-US" sz="1750" dirty="0"/>
          </a:p>
        </p:txBody>
      </p:sp>
      <p:sp>
        <p:nvSpPr>
          <p:cNvPr id="9" name="Shape 7"/>
          <p:cNvSpPr/>
          <p:nvPr/>
        </p:nvSpPr>
        <p:spPr>
          <a:xfrm>
            <a:off x="5235893" y="4351615"/>
            <a:ext cx="3433286" cy="283488"/>
          </a:xfrm>
          <a:prstGeom prst="roundRect">
            <a:avLst>
              <a:gd name="adj" fmla="val 12002"/>
            </a:avLst>
          </a:prstGeom>
          <a:solidFill>
            <a:srgbClr val="373433"/>
          </a:solidFill>
          <a:ln/>
        </p:spPr>
      </p:sp>
      <p:sp>
        <p:nvSpPr>
          <p:cNvPr id="10" name="Shape 8"/>
          <p:cNvSpPr/>
          <p:nvPr/>
        </p:nvSpPr>
        <p:spPr>
          <a:xfrm>
            <a:off x="5235893" y="4351615"/>
            <a:ext cx="1716643" cy="283488"/>
          </a:xfrm>
          <a:prstGeom prst="roundRect">
            <a:avLst>
              <a:gd name="adj" fmla="val 12002"/>
            </a:avLst>
          </a:prstGeom>
          <a:solidFill>
            <a:srgbClr val="C49F8C"/>
          </a:solidFill>
          <a:ln/>
        </p:spPr>
      </p:sp>
      <p:sp>
        <p:nvSpPr>
          <p:cNvPr id="11" name="Text 9"/>
          <p:cNvSpPr/>
          <p:nvPr/>
        </p:nvSpPr>
        <p:spPr>
          <a:xfrm>
            <a:off x="8839200" y="4351615"/>
            <a:ext cx="555308" cy="28348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200"/>
              </a:lnSpc>
              <a:buNone/>
            </a:pPr>
            <a:r>
              <a:rPr lang="en-US" sz="2200" dirty="0">
                <a:solidFill>
                  <a:srgbClr val="C9C2C0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50%</a:t>
            </a:r>
            <a:endParaRPr lang="en-US" sz="2200" dirty="0"/>
          </a:p>
        </p:txBody>
      </p:sp>
      <p:sp>
        <p:nvSpPr>
          <p:cNvPr id="12" name="Text 10"/>
          <p:cNvSpPr/>
          <p:nvPr/>
        </p:nvSpPr>
        <p:spPr>
          <a:xfrm>
            <a:off x="5235893" y="4918472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750"/>
              </a:lnSpc>
              <a:buNone/>
            </a:pPr>
            <a:r>
              <a:rPr lang="en-US" sz="2200" dirty="0">
                <a:solidFill>
                  <a:srgbClr val="C9C2C0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Percentil 50</a:t>
            </a:r>
            <a:endParaRPr lang="en-US" sz="2200" dirty="0"/>
          </a:p>
        </p:txBody>
      </p:sp>
      <p:sp>
        <p:nvSpPr>
          <p:cNvPr id="13" name="Text 11"/>
          <p:cNvSpPr/>
          <p:nvPr/>
        </p:nvSpPr>
        <p:spPr>
          <a:xfrm>
            <a:off x="5235893" y="5408890"/>
            <a:ext cx="4158615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850"/>
              </a:lnSpc>
              <a:buNone/>
            </a:pPr>
            <a:r>
              <a:rPr lang="en-US" sz="1750" dirty="0">
                <a:solidFill>
                  <a:srgbClr val="C9C2C0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La mediana</a:t>
            </a:r>
            <a:endParaRPr lang="en-US" sz="1750" dirty="0"/>
          </a:p>
        </p:txBody>
      </p:sp>
      <p:sp>
        <p:nvSpPr>
          <p:cNvPr id="14" name="Shape 12"/>
          <p:cNvSpPr/>
          <p:nvPr/>
        </p:nvSpPr>
        <p:spPr>
          <a:xfrm>
            <a:off x="9677995" y="4351615"/>
            <a:ext cx="3464838" cy="283488"/>
          </a:xfrm>
          <a:prstGeom prst="roundRect">
            <a:avLst>
              <a:gd name="adj" fmla="val 12002"/>
            </a:avLst>
          </a:prstGeom>
          <a:solidFill>
            <a:srgbClr val="373433"/>
          </a:solidFill>
          <a:ln/>
        </p:spPr>
      </p:sp>
      <p:sp>
        <p:nvSpPr>
          <p:cNvPr id="15" name="Shape 13"/>
          <p:cNvSpPr/>
          <p:nvPr/>
        </p:nvSpPr>
        <p:spPr>
          <a:xfrm>
            <a:off x="9677995" y="4351615"/>
            <a:ext cx="2598539" cy="283488"/>
          </a:xfrm>
          <a:prstGeom prst="roundRect">
            <a:avLst>
              <a:gd name="adj" fmla="val 12002"/>
            </a:avLst>
          </a:prstGeom>
          <a:solidFill>
            <a:srgbClr val="C49F8C"/>
          </a:solidFill>
          <a:ln/>
        </p:spPr>
      </p:sp>
      <p:sp>
        <p:nvSpPr>
          <p:cNvPr id="16" name="Text 14"/>
          <p:cNvSpPr/>
          <p:nvPr/>
        </p:nvSpPr>
        <p:spPr>
          <a:xfrm>
            <a:off x="13312854" y="4351615"/>
            <a:ext cx="523756" cy="28348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200"/>
              </a:lnSpc>
              <a:buNone/>
            </a:pPr>
            <a:r>
              <a:rPr lang="en-US" sz="2200" dirty="0">
                <a:solidFill>
                  <a:srgbClr val="C9C2C0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75%</a:t>
            </a:r>
            <a:endParaRPr lang="en-US" sz="2200" dirty="0"/>
          </a:p>
        </p:txBody>
      </p:sp>
      <p:sp>
        <p:nvSpPr>
          <p:cNvPr id="17" name="Text 15"/>
          <p:cNvSpPr/>
          <p:nvPr/>
        </p:nvSpPr>
        <p:spPr>
          <a:xfrm>
            <a:off x="9677995" y="4918472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750"/>
              </a:lnSpc>
              <a:buNone/>
            </a:pPr>
            <a:r>
              <a:rPr lang="en-US" sz="2200" dirty="0">
                <a:solidFill>
                  <a:srgbClr val="C9C2C0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Percentil 75</a:t>
            </a:r>
            <a:endParaRPr lang="en-US" sz="2200" dirty="0"/>
          </a:p>
        </p:txBody>
      </p:sp>
      <p:sp>
        <p:nvSpPr>
          <p:cNvPr id="18" name="Text 16"/>
          <p:cNvSpPr/>
          <p:nvPr/>
        </p:nvSpPr>
        <p:spPr>
          <a:xfrm>
            <a:off x="9677995" y="5408890"/>
            <a:ext cx="4158615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850"/>
              </a:lnSpc>
              <a:buNone/>
            </a:pPr>
            <a:r>
              <a:rPr lang="en-US" sz="1750" dirty="0">
                <a:solidFill>
                  <a:srgbClr val="C9C2C0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Cuarto superior de salarios</a:t>
            </a:r>
            <a:endParaRPr lang="en-US" sz="175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93790" y="951309"/>
            <a:ext cx="6204942" cy="70877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5550"/>
              </a:lnSpc>
              <a:buNone/>
            </a:pPr>
            <a:r>
              <a:rPr lang="en-US" sz="4450" dirty="0">
                <a:solidFill>
                  <a:srgbClr val="D8B6A4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De la Teoría a la Práctica</a:t>
            </a:r>
            <a:endParaRPr lang="en-US" sz="4450" dirty="0"/>
          </a:p>
        </p:txBody>
      </p:sp>
      <p:pic>
        <p:nvPicPr>
          <p:cNvPr id="3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84959" y="2113717"/>
            <a:ext cx="7660481" cy="4546521"/>
          </a:xfrm>
          <a:prstGeom prst="rect">
            <a:avLst/>
          </a:prstGeom>
        </p:spPr>
      </p:pic>
      <p:pic>
        <p:nvPicPr>
          <p:cNvPr id="4" name="Image 1" descr="preencoded.png">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397778" y="3224962"/>
            <a:ext cx="652129" cy="652131"/>
          </a:xfrm>
          <a:prstGeom prst="rect">
            <a:avLst/>
          </a:prstGeom>
        </p:spPr>
      </p:pic>
      <p:sp>
        <p:nvSpPr>
          <p:cNvPr id="5" name="Text 1"/>
          <p:cNvSpPr/>
          <p:nvPr/>
        </p:nvSpPr>
        <p:spPr>
          <a:xfrm>
            <a:off x="8816770" y="5422234"/>
            <a:ext cx="1904221" cy="73364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indent="0" marL="0">
              <a:lnSpc>
                <a:spcPts val="2850"/>
              </a:lnSpc>
              <a:buNone/>
            </a:pPr>
            <a:r>
              <a:rPr lang="en-US" sz="2300" dirty="0">
                <a:solidFill>
                  <a:srgbClr val="C9C2C0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Present Evidence</a:t>
            </a:r>
            <a:endParaRPr lang="en-US" sz="2300" dirty="0"/>
          </a:p>
        </p:txBody>
      </p:sp>
      <p:pic>
        <p:nvPicPr>
          <p:cNvPr id="6" name="Image 2" descr="preencoded.png">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010368" y="3226184"/>
            <a:ext cx="652130" cy="652131"/>
          </a:xfrm>
          <a:prstGeom prst="rect">
            <a:avLst/>
          </a:prstGeom>
        </p:spPr>
      </p:pic>
      <p:sp>
        <p:nvSpPr>
          <p:cNvPr id="7" name="Text 2"/>
          <p:cNvSpPr/>
          <p:nvPr/>
        </p:nvSpPr>
        <p:spPr>
          <a:xfrm>
            <a:off x="6416929" y="5605646"/>
            <a:ext cx="1904221" cy="36682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indent="0" marL="0">
              <a:lnSpc>
                <a:spcPts val="2850"/>
              </a:lnSpc>
              <a:buNone/>
            </a:pPr>
            <a:r>
              <a:rPr lang="en-US" sz="2300" dirty="0">
                <a:solidFill>
                  <a:srgbClr val="C9C2C0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Analyze</a:t>
            </a:r>
            <a:endParaRPr lang="en-US" sz="2300" dirty="0"/>
          </a:p>
        </p:txBody>
      </p:sp>
      <p:pic>
        <p:nvPicPr>
          <p:cNvPr id="8" name="Image 3" descr="preencoded.png">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4610528" y="3226184"/>
            <a:ext cx="652130" cy="652131"/>
          </a:xfrm>
          <a:prstGeom prst="rect">
            <a:avLst/>
          </a:prstGeom>
        </p:spPr>
      </p:pic>
      <p:sp>
        <p:nvSpPr>
          <p:cNvPr id="9" name="Text 3"/>
          <p:cNvSpPr/>
          <p:nvPr/>
        </p:nvSpPr>
        <p:spPr>
          <a:xfrm>
            <a:off x="3977961" y="5605646"/>
            <a:ext cx="1904221" cy="36682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indent="0" marL="0">
              <a:lnSpc>
                <a:spcPts val="2850"/>
              </a:lnSpc>
              <a:buNone/>
            </a:pPr>
            <a:r>
              <a:rPr lang="en-US" sz="2300" dirty="0">
                <a:solidFill>
                  <a:srgbClr val="C9C2C0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Collect Data</a:t>
            </a:r>
            <a:endParaRPr lang="en-US" sz="2300" dirty="0"/>
          </a:p>
        </p:txBody>
      </p:sp>
      <p:sp>
        <p:nvSpPr>
          <p:cNvPr id="10" name="Text 4"/>
          <p:cNvSpPr/>
          <p:nvPr/>
        </p:nvSpPr>
        <p:spPr>
          <a:xfrm>
            <a:off x="793790" y="6915388"/>
            <a:ext cx="13042821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850"/>
              </a:lnSpc>
              <a:buNone/>
            </a:pPr>
            <a:r>
              <a:rPr lang="en-US" sz="1750" dirty="0">
                <a:solidFill>
                  <a:srgbClr val="C9C2C0"/>
                </a:solidFill>
                <a:latin typeface="Gelasio" pitchFamily="34" charset="0"/>
                <a:ea typeface="Gelasio" pitchFamily="34" charset="-122"/>
                <a:cs typeface="Gelasio" pitchFamily="34" charset="-120"/>
              </a:rPr>
              <a:t>Este flujo transforma opiniones en argumentos sólidos respaldados por números</a:t>
            </a:r>
            <a:endParaRPr lang="en-US" sz="175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10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3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lastModifiedBy/>
  <cp:revision>1</cp:revision>
  <dcterms:created xsi:type="dcterms:W3CDTF">2026-02-11T07:13:00Z</dcterms:created>
  <dcterms:modified xsi:type="dcterms:W3CDTF">2026-02-11T07:13:00Z</dcterms:modified>
</cp:coreProperties>
</file>